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c6fda3c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c6fda3ca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9b08665f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9b08665f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9fde38e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9fde38e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c3dc71c0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c3dc71c0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c3dc71c0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c3dc71c0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c3dc71c0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c3dc71c0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c3dc71c0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c3dc71c0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9b9f97c1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9b9f97c1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ac252f2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ac252f2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1370" r="22525" b="9657"/>
          <a:stretch/>
        </p:blipFill>
        <p:spPr>
          <a:xfrm>
            <a:off x="25575" y="19025"/>
            <a:ext cx="1747900" cy="12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300" y="3588725"/>
            <a:ext cx="1558200" cy="15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381950" y="758850"/>
            <a:ext cx="3907800" cy="25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3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128" b="1">
                <a:latin typeface="Calibri"/>
                <a:ea typeface="Calibri"/>
                <a:cs typeface="Calibri"/>
                <a:sym typeface="Calibri"/>
              </a:rPr>
              <a:t>TRAVELTIDE PROJECT</a:t>
            </a:r>
            <a:endParaRPr sz="6128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65" b="1">
                <a:latin typeface="Calibri"/>
                <a:ea typeface="Calibri"/>
                <a:cs typeface="Calibri"/>
                <a:sym typeface="Calibri"/>
              </a:rPr>
              <a:t>Customer Segmentation</a:t>
            </a:r>
            <a:br>
              <a:rPr lang="en-GB" sz="5865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715" b="1">
              <a:solidFill>
                <a:srgbClr val="0E0E0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892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5507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Otieno J. A.; Kyprianou L. </a:t>
            </a:r>
            <a:endParaRPr sz="550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7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5219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Masterschool Data Analytics</a:t>
            </a:r>
            <a:br>
              <a:rPr lang="en-GB" sz="5219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5219" b="1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5219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GB" sz="5219" b="1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5219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November 2024</a:t>
            </a:r>
            <a:br>
              <a:rPr lang="en-GB" sz="5219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5219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Masterschool - Berlin</a:t>
            </a:r>
            <a:br>
              <a:rPr lang="en-GB" sz="4911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3642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342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6975" y="758850"/>
            <a:ext cx="2047100" cy="26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3800" y="-3150"/>
            <a:ext cx="1972001" cy="7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7">
            <a:alphaModFix/>
          </a:blip>
          <a:srcRect t="10685" b="7867"/>
          <a:stretch/>
        </p:blipFill>
        <p:spPr>
          <a:xfrm>
            <a:off x="3184249" y="3290250"/>
            <a:ext cx="2420752" cy="18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0" y="18450"/>
            <a:ext cx="9144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 b="1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 sz="2250" b="1">
                <a:solidFill>
                  <a:srgbClr val="0E0E0E"/>
                </a:solidFill>
              </a:rPr>
              <a:t>Conclusion and Recommendation</a:t>
            </a:r>
            <a:endParaRPr sz="34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b="1">
              <a:solidFill>
                <a:srgbClr val="0E0E0E"/>
              </a:solidFill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00" y="4230950"/>
            <a:ext cx="915975" cy="9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9775" y="455225"/>
            <a:ext cx="9114300" cy="3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150">
              <a:solidFill>
                <a:srgbClr val="0E0E0E"/>
              </a:solidFill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GB" sz="1650" b="1">
                <a:solidFill>
                  <a:srgbClr val="0E0E0E"/>
                </a:solidFill>
              </a:rPr>
              <a:t>Tailored Rewards</a:t>
            </a:r>
            <a:r>
              <a:rPr lang="en-GB" sz="1650">
                <a:solidFill>
                  <a:srgbClr val="0E0E0E"/>
                </a:solidFill>
              </a:rPr>
              <a:t>: Boost satisfaction, retention, and revenue with personalized perks.</a:t>
            </a:r>
            <a:endParaRPr sz="1650">
              <a:solidFill>
                <a:srgbClr val="0E0E0E"/>
              </a:solidFill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GB" sz="1650" b="1">
                <a:solidFill>
                  <a:srgbClr val="0E0E0E"/>
                </a:solidFill>
              </a:rPr>
              <a:t>Targeted Loyalty</a:t>
            </a:r>
            <a:r>
              <a:rPr lang="en-GB" sz="1650">
                <a:solidFill>
                  <a:srgbClr val="0E0E0E"/>
                </a:solidFill>
              </a:rPr>
              <a:t>: Drive engagement by focusing on high-value customer segments.</a:t>
            </a:r>
            <a:endParaRPr sz="1650">
              <a:solidFill>
                <a:srgbClr val="0E0E0E"/>
              </a:solidFill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GB" sz="1650" b="1">
                <a:solidFill>
                  <a:srgbClr val="0E0E0E"/>
                </a:solidFill>
              </a:rPr>
              <a:t>Sustained Success</a:t>
            </a:r>
            <a:r>
              <a:rPr lang="en-GB" sz="1650">
                <a:solidFill>
                  <a:srgbClr val="0E0E0E"/>
                </a:solidFill>
              </a:rPr>
              <a:t>: Ensure long-term growth through strategic monitoring and refinements.</a:t>
            </a:r>
            <a:endParaRPr sz="1650">
              <a:solidFill>
                <a:srgbClr val="0E0E0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650" b="1">
                <a:solidFill>
                  <a:srgbClr val="0E0E0E"/>
                </a:solidFill>
              </a:rPr>
              <a:t>Launch Rewards Program</a:t>
            </a:r>
            <a:r>
              <a:rPr lang="en-GB" sz="1650">
                <a:solidFill>
                  <a:srgbClr val="0E0E0E"/>
                </a:solidFill>
              </a:rPr>
              <a:t>: Implement personalized rewards for targeted segments.</a:t>
            </a:r>
            <a:endParaRPr sz="1650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650" b="1">
                <a:solidFill>
                  <a:srgbClr val="0E0E0E"/>
                </a:solidFill>
              </a:rPr>
              <a:t>A/B Testing</a:t>
            </a:r>
            <a:r>
              <a:rPr lang="en-GB" sz="1650">
                <a:solidFill>
                  <a:srgbClr val="0E0E0E"/>
                </a:solidFill>
              </a:rPr>
              <a:t>: Compare effectiveness of perks and delivery methods across segments.</a:t>
            </a:r>
            <a:endParaRPr sz="1650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650" b="1">
                <a:solidFill>
                  <a:srgbClr val="0E0E0E"/>
                </a:solidFill>
              </a:rPr>
              <a:t>Test Hypotheses</a:t>
            </a:r>
            <a:r>
              <a:rPr lang="en-GB" sz="1650">
                <a:solidFill>
                  <a:srgbClr val="0E0E0E"/>
                </a:solidFill>
              </a:rPr>
              <a:t>: Validate assumptions using program performance data.</a:t>
            </a:r>
            <a:endParaRPr sz="1650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650" b="1">
                <a:solidFill>
                  <a:srgbClr val="0E0E0E"/>
                </a:solidFill>
              </a:rPr>
              <a:t>Monitor Response</a:t>
            </a:r>
            <a:r>
              <a:rPr lang="en-GB" sz="1650">
                <a:solidFill>
                  <a:srgbClr val="0E0E0E"/>
                </a:solidFill>
              </a:rPr>
              <a:t>: Collect feedback and track key metrics like engagement and retention.</a:t>
            </a:r>
            <a:endParaRPr sz="1650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650" b="1">
                <a:solidFill>
                  <a:srgbClr val="0E0E0E"/>
                </a:solidFill>
              </a:rPr>
              <a:t>Refine Strategy</a:t>
            </a:r>
            <a:r>
              <a:rPr lang="en-GB" sz="1650">
                <a:solidFill>
                  <a:srgbClr val="0E0E0E"/>
                </a:solidFill>
              </a:rPr>
              <a:t>: Continuously adjust perks and segmentation based on insights.</a:t>
            </a:r>
            <a:endParaRPr sz="1650">
              <a:solidFill>
                <a:srgbClr val="0E0E0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0E0E0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150" b="1">
              <a:solidFill>
                <a:srgbClr val="0E0E0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350" y="-3150"/>
            <a:ext cx="972450" cy="38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5250" y="3905250"/>
            <a:ext cx="2096850" cy="12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29775" y="14725"/>
            <a:ext cx="91143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280" b="1"/>
              <a:t>Introduction</a:t>
            </a:r>
            <a:endParaRPr sz="2280" b="1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t="6323" r="4634"/>
          <a:stretch/>
        </p:blipFill>
        <p:spPr>
          <a:xfrm>
            <a:off x="5917625" y="4114025"/>
            <a:ext cx="1300226" cy="10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l="13674"/>
          <a:stretch/>
        </p:blipFill>
        <p:spPr>
          <a:xfrm>
            <a:off x="2084000" y="4064650"/>
            <a:ext cx="1693037" cy="10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854" y="698362"/>
            <a:ext cx="2577595" cy="17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699" y="4057300"/>
            <a:ext cx="1300225" cy="10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75" y="626926"/>
            <a:ext cx="2246995" cy="170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40209" y="4082150"/>
            <a:ext cx="1566742" cy="10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4064650"/>
            <a:ext cx="1749425" cy="10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361750" y="183325"/>
            <a:ext cx="27987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</a:rPr>
              <a:t>What is Segmentation?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276775" y="626925"/>
            <a:ext cx="43152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0E0E0E"/>
                </a:solidFill>
              </a:rPr>
              <a:t>TravelTide-Founded 2021</a:t>
            </a:r>
            <a:r>
              <a:rPr lang="en-GB" sz="1150">
                <a:solidFill>
                  <a:srgbClr val="0E0E0E"/>
                </a:solidFill>
              </a:rPr>
              <a:t>: Fast-growing e-booking platform with unmatched travel inventory and search tech.</a:t>
            </a:r>
            <a:endParaRPr sz="11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0E0E0E"/>
                </a:solidFill>
              </a:rPr>
              <a:t>Retention Issue</a:t>
            </a:r>
            <a:r>
              <a:rPr lang="en-GB" sz="1150">
                <a:solidFill>
                  <a:srgbClr val="0E0E0E"/>
                </a:solidFill>
              </a:rPr>
              <a:t>: Low customer loyalty despite strong technology.</a:t>
            </a:r>
            <a:endParaRPr sz="11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0E0E0E"/>
                </a:solidFill>
              </a:rPr>
              <a:t>Solution</a:t>
            </a:r>
            <a:r>
              <a:rPr lang="en-GB" sz="1150">
                <a:solidFill>
                  <a:srgbClr val="0E0E0E"/>
                </a:solidFill>
              </a:rPr>
              <a:t>: Personalized rewards program using </a:t>
            </a:r>
            <a:r>
              <a:rPr lang="en-GB" sz="1150" b="1">
                <a:solidFill>
                  <a:srgbClr val="0E0E0E"/>
                </a:solidFill>
              </a:rPr>
              <a:t>segmentation </a:t>
            </a:r>
            <a:r>
              <a:rPr lang="en-GB" sz="1150">
                <a:solidFill>
                  <a:srgbClr val="0E0E0E"/>
                </a:solidFill>
              </a:rPr>
              <a:t>to tailor perks.</a:t>
            </a:r>
            <a:endParaRPr sz="11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0E0E0E"/>
                </a:solidFill>
              </a:rPr>
              <a:t>Leadership</a:t>
            </a:r>
            <a:r>
              <a:rPr lang="en-GB" sz="1150">
                <a:solidFill>
                  <a:srgbClr val="0E0E0E"/>
                </a:solidFill>
              </a:rPr>
              <a:t>: </a:t>
            </a:r>
            <a:r>
              <a:rPr lang="en-GB" sz="1150" b="1">
                <a:solidFill>
                  <a:srgbClr val="0E0E0E"/>
                </a:solidFill>
              </a:rPr>
              <a:t>Elena Tarrant,</a:t>
            </a:r>
            <a:r>
              <a:rPr lang="en-GB" sz="1150">
                <a:solidFill>
                  <a:srgbClr val="0E0E0E"/>
                </a:solidFill>
              </a:rPr>
              <a:t> customer retention expert, spearheads the initiative.</a:t>
            </a:r>
            <a:endParaRPr sz="11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0E0E0E"/>
                </a:solidFill>
              </a:rPr>
              <a:t>Perks</a:t>
            </a:r>
            <a:r>
              <a:rPr lang="en-GB" sz="1150">
                <a:solidFill>
                  <a:srgbClr val="0E0E0E"/>
                </a:solidFill>
              </a:rPr>
              <a:t>: Free meals, Free checked bags, no cancellation fees, Exclusive discounts, and 1 night free hotel with flight</a:t>
            </a:r>
            <a:endParaRPr sz="11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0E0E0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0F6FC"/>
              </a:solidFill>
              <a:highlight>
                <a:srgbClr val="0D1117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00" y="4230950"/>
            <a:ext cx="915975" cy="9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0" y="-3150"/>
            <a:ext cx="8173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50" b="1">
                <a:solidFill>
                  <a:srgbClr val="0E0E0E"/>
                </a:solidFill>
              </a:rPr>
              <a:t>Executive Summary</a:t>
            </a:r>
            <a:endParaRPr sz="14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50" b="1">
              <a:solidFill>
                <a:srgbClr val="0E0E0E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350" y="-3150"/>
            <a:ext cx="972450" cy="38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775" y="1027350"/>
            <a:ext cx="3216676" cy="29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 rot="-5400000">
            <a:off x="-1393200" y="2309100"/>
            <a:ext cx="3241200" cy="5253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Executive Summary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24475" y="3104000"/>
            <a:ext cx="2158500" cy="915900"/>
          </a:xfrm>
          <a:prstGeom prst="roundRect">
            <a:avLst>
              <a:gd name="adj" fmla="val 16667"/>
            </a:avLst>
          </a:prstGeom>
          <a:solidFill>
            <a:srgbClr val="B6124A"/>
          </a:solidFill>
          <a:ln w="9525" cap="flat" cmpd="sng">
            <a:solidFill>
              <a:srgbClr val="B61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0320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 b="1">
                <a:solidFill>
                  <a:schemeClr val="lt1"/>
                </a:solidFill>
              </a:rPr>
              <a:t>Segmented customers to enable personalized rewards and boost retention.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24475" y="1448350"/>
            <a:ext cx="2158500" cy="861900"/>
          </a:xfrm>
          <a:prstGeom prst="roundRect">
            <a:avLst>
              <a:gd name="adj" fmla="val 16667"/>
            </a:avLst>
          </a:prstGeom>
          <a:solidFill>
            <a:srgbClr val="B6124A"/>
          </a:solidFill>
          <a:ln w="9525" cap="flat" cmpd="sng">
            <a:solidFill>
              <a:srgbClr val="B61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0320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 b="1">
                <a:solidFill>
                  <a:schemeClr val="lt1"/>
                </a:solidFill>
              </a:rPr>
              <a:t>Used data cleaning,feature engineering, and KMeans clustering for analysis.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3369250" y="688499"/>
            <a:ext cx="2020500" cy="801600"/>
          </a:xfrm>
          <a:prstGeom prst="roundRect">
            <a:avLst>
              <a:gd name="adj" fmla="val 16667"/>
            </a:avLst>
          </a:prstGeom>
          <a:solidFill>
            <a:srgbClr val="E1165B"/>
          </a:solidFill>
          <a:ln w="9525" cap="flat" cmpd="sng">
            <a:solidFill>
              <a:srgbClr val="E11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0320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 b="1">
                <a:solidFill>
                  <a:schemeClr val="lt1"/>
                </a:solidFill>
              </a:rPr>
              <a:t>Identified five distinct customer clusters with unique behaviors and needs.</a:t>
            </a:r>
            <a:endParaRPr sz="115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3369250" y="1772450"/>
            <a:ext cx="2020500" cy="861900"/>
          </a:xfrm>
          <a:prstGeom prst="roundRect">
            <a:avLst>
              <a:gd name="adj" fmla="val 16667"/>
            </a:avLst>
          </a:prstGeom>
          <a:solidFill>
            <a:srgbClr val="E1165B"/>
          </a:solidFill>
          <a:ln w="9525" cap="flat" cmpd="sng">
            <a:solidFill>
              <a:srgbClr val="E11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0320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 b="1">
                <a:solidFill>
                  <a:schemeClr val="lt1"/>
                </a:solidFill>
              </a:rPr>
              <a:t>Tailored perks like free meals and no cancellation fees to match preferences.</a:t>
            </a:r>
            <a:endParaRPr sz="115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3409350" y="2932350"/>
            <a:ext cx="2020500" cy="801600"/>
          </a:xfrm>
          <a:prstGeom prst="roundRect">
            <a:avLst>
              <a:gd name="adj" fmla="val 16667"/>
            </a:avLst>
          </a:prstGeom>
          <a:solidFill>
            <a:srgbClr val="E1165B"/>
          </a:solidFill>
          <a:ln w="9525" cap="flat" cmpd="sng">
            <a:solidFill>
              <a:srgbClr val="E11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 b="1">
                <a:solidFill>
                  <a:schemeClr val="lt1"/>
                </a:solidFill>
              </a:rPr>
              <a:t>Improved loyalty and engagement through targeted, data-driven rewards.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3409350" y="4031949"/>
            <a:ext cx="2020500" cy="1007700"/>
          </a:xfrm>
          <a:prstGeom prst="roundRect">
            <a:avLst>
              <a:gd name="adj" fmla="val 16667"/>
            </a:avLst>
          </a:prstGeom>
          <a:solidFill>
            <a:srgbClr val="E1165B"/>
          </a:solidFill>
          <a:ln w="9525" cap="flat" cmpd="sng">
            <a:solidFill>
              <a:srgbClr val="E11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0320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 b="1">
                <a:solidFill>
                  <a:schemeClr val="lt1"/>
                </a:solidFill>
              </a:rPr>
              <a:t>Strengthened competitive edge by enhancing customer experience and satisfaction.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4073300" y="1474650"/>
            <a:ext cx="390600" cy="297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073300" y="2617650"/>
            <a:ext cx="390600" cy="297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4073300" y="3760650"/>
            <a:ext cx="390600" cy="297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1558175" y="2312575"/>
            <a:ext cx="390600" cy="780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1634375" y="688500"/>
            <a:ext cx="1734900" cy="744000"/>
          </a:xfrm>
          <a:prstGeom prst="bentArrow">
            <a:avLst>
              <a:gd name="adj1" fmla="val 25000"/>
              <a:gd name="adj2" fmla="val 16039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00" y="4230950"/>
            <a:ext cx="915975" cy="9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0" y="-3150"/>
            <a:ext cx="8173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50" b="1">
                <a:solidFill>
                  <a:srgbClr val="0E0E0E"/>
                </a:solidFill>
              </a:rPr>
              <a:t>Family oriented travellers</a:t>
            </a:r>
            <a:endParaRPr sz="2250" b="1">
              <a:solidFill>
                <a:srgbClr val="0E0E0E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975100" y="3089475"/>
            <a:ext cx="8121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0E0E0E"/>
                </a:solidFill>
              </a:rPr>
              <a:t>Profile:</a:t>
            </a:r>
            <a:r>
              <a:rPr lang="en-GB" sz="1250">
                <a:solidFill>
                  <a:srgbClr val="0E0E0E"/>
                </a:solidFill>
              </a:rPr>
              <a:t> </a:t>
            </a:r>
            <a:r>
              <a:rPr lang="en-GB" sz="1250" b="1">
                <a:solidFill>
                  <a:srgbClr val="0E0E0E"/>
                </a:solidFill>
              </a:rPr>
              <a:t>Ages (26-45), Convenience &amp; Cost-Saving Perk</a:t>
            </a:r>
            <a:r>
              <a:rPr lang="en-GB" sz="1450" b="1">
                <a:solidFill>
                  <a:srgbClr val="0E0E0E"/>
                </a:solidFill>
              </a:rPr>
              <a:t>s</a:t>
            </a:r>
            <a:endParaRPr sz="11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0E0E0E"/>
                </a:solidFill>
              </a:rPr>
              <a:t>1. Married with children 2. Multiple rooms, longer stays (</a:t>
            </a:r>
            <a:r>
              <a:rPr lang="en-GB" sz="1250" b="1">
                <a:solidFill>
                  <a:srgbClr val="0E0E0E"/>
                </a:solidFill>
              </a:rPr>
              <a:t>Targets 44.2% of Travellers</a:t>
            </a:r>
            <a:r>
              <a:rPr lang="en-GB" sz="1250">
                <a:solidFill>
                  <a:srgbClr val="0E0E0E"/>
                </a:solidFill>
              </a:rPr>
              <a:t>)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 b="1" u="sng">
                <a:solidFill>
                  <a:srgbClr val="0E0E0E"/>
                </a:solidFill>
              </a:rPr>
              <a:t>Perks Assigned:</a:t>
            </a:r>
            <a:endParaRPr sz="1250" b="1" u="sng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 b="1">
                <a:solidFill>
                  <a:srgbClr val="0E0E0E"/>
                </a:solidFill>
              </a:rPr>
              <a:t>Free Hotel Meal</a:t>
            </a:r>
            <a:r>
              <a:rPr lang="en-GB" sz="1250">
                <a:solidFill>
                  <a:srgbClr val="0E0E0E"/>
                </a:solidFill>
              </a:rPr>
              <a:t>: Saves on family meals.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 b="1">
                <a:solidFill>
                  <a:srgbClr val="0E0E0E"/>
                </a:solidFill>
              </a:rPr>
              <a:t>Free Checked Bag</a:t>
            </a:r>
            <a:r>
              <a:rPr lang="en-GB" sz="1250">
                <a:solidFill>
                  <a:srgbClr val="0E0E0E"/>
                </a:solidFill>
              </a:rPr>
              <a:t>: Families often travel with extra luggage.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 b="1">
                <a:solidFill>
                  <a:srgbClr val="0E0E0E"/>
                </a:solidFill>
              </a:rPr>
              <a:t>1 Night Free Hotel with Flight:</a:t>
            </a:r>
            <a:r>
              <a:rPr lang="en-GB" sz="1250">
                <a:solidFill>
                  <a:srgbClr val="0E0E0E"/>
                </a:solidFill>
              </a:rPr>
              <a:t> Ideal for longer stays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350" y="-3150"/>
            <a:ext cx="972450" cy="38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" y="611450"/>
            <a:ext cx="3226198" cy="242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6">
            <a:alphaModFix/>
          </a:blip>
          <a:srcRect t="3458" b="3075"/>
          <a:stretch/>
        </p:blipFill>
        <p:spPr>
          <a:xfrm>
            <a:off x="3311488" y="602463"/>
            <a:ext cx="2653600" cy="23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3175" y="646350"/>
            <a:ext cx="3052923" cy="23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0" y="18450"/>
            <a:ext cx="81735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50" b="1">
                <a:solidFill>
                  <a:srgbClr val="0E0E0E"/>
                </a:solidFill>
              </a:rPr>
              <a:t>Frequent Travellers</a:t>
            </a:r>
            <a:endParaRPr sz="25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b="1">
              <a:solidFill>
                <a:srgbClr val="0E0E0E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00" y="4230950"/>
            <a:ext cx="915975" cy="9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350" y="-3150"/>
            <a:ext cx="972450" cy="38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601" y="565025"/>
            <a:ext cx="5483551" cy="2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952775" y="2769000"/>
            <a:ext cx="5203200" cy="23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325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350"/>
              <a:buChar char="●"/>
            </a:pPr>
            <a:r>
              <a:rPr lang="en-GB" sz="1350">
                <a:solidFill>
                  <a:srgbClr val="0E0E0E"/>
                </a:solidFill>
              </a:rPr>
              <a:t>Frequent flight/hotel bookings</a:t>
            </a:r>
            <a:endParaRPr sz="1350">
              <a:solidFill>
                <a:srgbClr val="0E0E0E"/>
              </a:solidFill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50"/>
              <a:buChar char="●"/>
            </a:pPr>
            <a:r>
              <a:rPr lang="en-GB" sz="1350">
                <a:solidFill>
                  <a:srgbClr val="0E0E0E"/>
                </a:solidFill>
              </a:rPr>
              <a:t>High activity level</a:t>
            </a:r>
            <a:endParaRPr sz="1350">
              <a:solidFill>
                <a:srgbClr val="0E0E0E"/>
              </a:solidFill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50"/>
              <a:buChar char="●"/>
            </a:pPr>
            <a:r>
              <a:rPr lang="en-GB" sz="1350">
                <a:solidFill>
                  <a:srgbClr val="0E0E0E"/>
                </a:solidFill>
              </a:rPr>
              <a:t>Flexible with plans</a:t>
            </a:r>
            <a:endParaRPr sz="1350">
              <a:solidFill>
                <a:srgbClr val="0E0E0E"/>
              </a:solidFill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50"/>
              <a:buChar char="●"/>
            </a:pPr>
            <a:r>
              <a:rPr lang="en-GB" sz="1350" b="1" u="sng">
                <a:solidFill>
                  <a:srgbClr val="0E0E0E"/>
                </a:solidFill>
              </a:rPr>
              <a:t>Perks Assigned:</a:t>
            </a:r>
            <a:endParaRPr sz="1350" b="1" u="sng">
              <a:solidFill>
                <a:srgbClr val="0E0E0E"/>
              </a:solidFill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50"/>
              <a:buChar char="●"/>
            </a:pPr>
            <a:r>
              <a:rPr lang="en-GB" sz="1350">
                <a:solidFill>
                  <a:srgbClr val="0E0E0E"/>
                </a:solidFill>
              </a:rPr>
              <a:t> </a:t>
            </a:r>
            <a:r>
              <a:rPr lang="en-GB" sz="1350" b="1">
                <a:solidFill>
                  <a:srgbClr val="0E0E0E"/>
                </a:solidFill>
              </a:rPr>
              <a:t>Free Checked Bag:</a:t>
            </a:r>
            <a:r>
              <a:rPr lang="en-GB" sz="1350">
                <a:solidFill>
                  <a:srgbClr val="0E0E0E"/>
                </a:solidFill>
              </a:rPr>
              <a:t> Frequent travelers need convenience.</a:t>
            </a:r>
            <a:endParaRPr sz="1350">
              <a:solidFill>
                <a:srgbClr val="0E0E0E"/>
              </a:solidFill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50"/>
              <a:buChar char="●"/>
            </a:pPr>
            <a:r>
              <a:rPr lang="en-GB" sz="1350" b="1">
                <a:solidFill>
                  <a:srgbClr val="0E0E0E"/>
                </a:solidFill>
              </a:rPr>
              <a:t>Exclusive Discounts</a:t>
            </a:r>
            <a:r>
              <a:rPr lang="en-GB" sz="1350">
                <a:solidFill>
                  <a:srgbClr val="0E0E0E"/>
                </a:solidFill>
              </a:rPr>
              <a:t>: Loyal travelers appreciate deals.</a:t>
            </a:r>
            <a:endParaRPr sz="1350">
              <a:solidFill>
                <a:srgbClr val="0E0E0E"/>
              </a:solidFill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50"/>
              <a:buChar char="●"/>
            </a:pPr>
            <a:r>
              <a:rPr lang="en-GB" sz="1350" b="1">
                <a:solidFill>
                  <a:srgbClr val="0E0E0E"/>
                </a:solidFill>
              </a:rPr>
              <a:t>No Cancellation Fees</a:t>
            </a:r>
            <a:r>
              <a:rPr lang="en-GB" sz="1350">
                <a:solidFill>
                  <a:srgbClr val="0E0E0E"/>
                </a:solidFill>
              </a:rPr>
              <a:t>: Flexibility is crucial for this group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752" y="2950950"/>
            <a:ext cx="2131048" cy="21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0" y="18450"/>
            <a:ext cx="8106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50" b="1">
                <a:solidFill>
                  <a:srgbClr val="0E0E0E"/>
                </a:solidFill>
              </a:rPr>
              <a:t>Budget-Conscious Travellers</a:t>
            </a:r>
            <a:endParaRPr sz="12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b="1">
              <a:solidFill>
                <a:srgbClr val="0E0E0E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00" y="4230950"/>
            <a:ext cx="915975" cy="9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0" y="512225"/>
            <a:ext cx="7257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0E0E0E"/>
                </a:solidFill>
              </a:rPr>
              <a:t>Profile: They seek deals and savings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50"/>
              <a:buChar char="●"/>
            </a:pPr>
            <a:r>
              <a:rPr lang="en-GB" sz="1250">
                <a:solidFill>
                  <a:srgbClr val="0E0E0E"/>
                </a:solidFill>
              </a:rPr>
              <a:t>Sensitive to discounts</a:t>
            </a:r>
            <a:endParaRPr sz="1250">
              <a:solidFill>
                <a:srgbClr val="0E0E0E"/>
              </a:solidFill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50"/>
              <a:buChar char="●"/>
            </a:pPr>
            <a:r>
              <a:rPr lang="en-GB" sz="1250">
                <a:solidFill>
                  <a:srgbClr val="0E0E0E"/>
                </a:solidFill>
              </a:rPr>
              <a:t>Budget-friendly flights and hotels</a:t>
            </a:r>
            <a:endParaRPr sz="1250">
              <a:solidFill>
                <a:srgbClr val="0E0E0E"/>
              </a:solidFill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50"/>
              <a:buChar char="●"/>
            </a:pPr>
            <a:r>
              <a:rPr lang="en-GB" sz="1250">
                <a:solidFill>
                  <a:srgbClr val="0E0E0E"/>
                </a:solidFill>
              </a:rPr>
              <a:t>Lower spend per trip</a:t>
            </a:r>
            <a:endParaRPr sz="1250">
              <a:solidFill>
                <a:srgbClr val="0E0E0E"/>
              </a:solidFill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50"/>
              <a:buChar char="●"/>
            </a:pPr>
            <a:r>
              <a:rPr lang="en-GB" sz="1250">
                <a:solidFill>
                  <a:srgbClr val="0E0E0E"/>
                </a:solidFill>
              </a:rPr>
              <a:t>Target the </a:t>
            </a:r>
            <a:r>
              <a:rPr lang="en-GB" sz="1250" b="1">
                <a:solidFill>
                  <a:srgbClr val="0E0E0E"/>
                </a:solidFill>
              </a:rPr>
              <a:t>81%</a:t>
            </a:r>
            <a:r>
              <a:rPr lang="en-GB" sz="1250">
                <a:solidFill>
                  <a:srgbClr val="0E0E0E"/>
                </a:solidFill>
              </a:rPr>
              <a:t> occasional discount users 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 u="sng">
                <a:solidFill>
                  <a:srgbClr val="0E0E0E"/>
                </a:solidFill>
              </a:rPr>
              <a:t>Perks assigned:</a:t>
            </a:r>
            <a:endParaRPr sz="1250" b="1" u="sng">
              <a:solidFill>
                <a:srgbClr val="0E0E0E"/>
              </a:solidFill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Free Hotel Meal: </a:t>
            </a:r>
            <a:r>
              <a:rPr lang="en-GB" sz="1250">
                <a:solidFill>
                  <a:srgbClr val="0E0E0E"/>
                </a:solidFill>
              </a:rPr>
              <a:t>Ideal for reducing overall costs, making it appealing to this group.</a:t>
            </a:r>
            <a:endParaRPr sz="1250">
              <a:solidFill>
                <a:srgbClr val="0E0E0E"/>
              </a:solidFill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Exclusive Discounts: </a:t>
            </a:r>
            <a:r>
              <a:rPr lang="en-GB" sz="1250">
                <a:solidFill>
                  <a:srgbClr val="0E0E0E"/>
                </a:solidFill>
              </a:rPr>
              <a:t>They look for the best value and appreciate discount offers.</a:t>
            </a:r>
            <a:endParaRPr sz="1250">
              <a:solidFill>
                <a:srgbClr val="0E0E0E"/>
              </a:solidFill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1 Night Free Hotel with Flight: </a:t>
            </a:r>
            <a:r>
              <a:rPr lang="en-GB" sz="1250">
                <a:solidFill>
                  <a:srgbClr val="0E0E0E"/>
                </a:solidFill>
              </a:rPr>
              <a:t>Helps them save on accommodation costs, an added incentive.</a:t>
            </a:r>
            <a:endParaRPr sz="1250">
              <a:solidFill>
                <a:srgbClr val="0E0E0E"/>
              </a:solidFill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350" y="-3150"/>
            <a:ext cx="972450" cy="38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6675" y="512550"/>
            <a:ext cx="3299698" cy="246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6">
            <a:alphaModFix/>
          </a:blip>
          <a:srcRect l="15682"/>
          <a:stretch/>
        </p:blipFill>
        <p:spPr>
          <a:xfrm>
            <a:off x="6313675" y="3900425"/>
            <a:ext cx="2754125" cy="12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20550" y="0"/>
            <a:ext cx="81228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 b="1">
                <a:solidFill>
                  <a:srgbClr val="0E0E0E"/>
                </a:solidFill>
              </a:rPr>
              <a:t>High-Value/High-Spending Travellers</a:t>
            </a:r>
            <a:endParaRPr sz="13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b="1">
              <a:solidFill>
                <a:srgbClr val="0E0E0E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00" y="4230950"/>
            <a:ext cx="915975" cy="9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350" y="-3150"/>
            <a:ext cx="972450" cy="3860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20550" y="462650"/>
            <a:ext cx="77058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Profile: Premium travelers seeking luxury experiences and high-value perks (85.5%)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Key Features: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Premium service bookings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Luxury preferences (e.g., first-class flights(85.5%), however only 29.9% booked luxury hotels)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Longer stays - Target the Medium_haul of  62.3% to stay longer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 u="sng">
                <a:solidFill>
                  <a:srgbClr val="0E0E0E"/>
                </a:solidFill>
              </a:rPr>
              <a:t>Perks assigned:</a:t>
            </a:r>
            <a:endParaRPr sz="1250" b="1" u="sng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Free Checked Bag: </a:t>
            </a:r>
            <a:r>
              <a:rPr lang="en-GB" sz="1250">
                <a:solidFill>
                  <a:srgbClr val="0E0E0E"/>
                </a:solidFill>
              </a:rPr>
              <a:t>Adds comfort for high-end travelers</a:t>
            </a:r>
            <a:r>
              <a:rPr lang="en-GB" sz="1250" b="1">
                <a:solidFill>
                  <a:srgbClr val="0E0E0E"/>
                </a:solidFill>
              </a:rPr>
              <a:t>.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Exclusive Discounts: </a:t>
            </a:r>
            <a:r>
              <a:rPr lang="en-GB" sz="1250">
                <a:solidFill>
                  <a:srgbClr val="0E0E0E"/>
                </a:solidFill>
              </a:rPr>
              <a:t>Luxury clients value exclusivity and personalized offers.</a:t>
            </a:r>
            <a:endParaRPr sz="1250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1 Night Free Hotel with Flight: </a:t>
            </a:r>
            <a:r>
              <a:rPr lang="en-GB" sz="1250">
                <a:solidFill>
                  <a:srgbClr val="0E0E0E"/>
                </a:solidFill>
              </a:rPr>
              <a:t>Adds significant value, especially for longer stays.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5">
            <a:alphaModFix/>
          </a:blip>
          <a:srcRect l="3295" t="2516" r="3071" b="8554"/>
          <a:stretch/>
        </p:blipFill>
        <p:spPr>
          <a:xfrm>
            <a:off x="7649650" y="507225"/>
            <a:ext cx="1496150" cy="15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4858" y="3258000"/>
            <a:ext cx="2573044" cy="192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750" y="3224350"/>
            <a:ext cx="4525676" cy="19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20550" y="0"/>
            <a:ext cx="7929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 b="1">
                <a:solidFill>
                  <a:srgbClr val="0E0E0E"/>
                </a:solidFill>
              </a:rPr>
              <a:t>Flexible/Last- Minute Travellers</a:t>
            </a:r>
            <a:endParaRPr sz="13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b="1">
              <a:solidFill>
                <a:srgbClr val="0E0E0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b="1">
              <a:solidFill>
                <a:srgbClr val="0E0E0E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0" y="426425"/>
            <a:ext cx="6347400" cy="26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0E0E0E"/>
                </a:solidFill>
              </a:rPr>
              <a:t>Profile: </a:t>
            </a:r>
            <a:r>
              <a:rPr lang="en-GB" sz="1250">
                <a:solidFill>
                  <a:srgbClr val="0E0E0E"/>
                </a:solidFill>
              </a:rPr>
              <a:t>Flexible travelers tend to book last-minute with high cancellation rates.</a:t>
            </a:r>
            <a:r>
              <a:rPr lang="en-GB" sz="1250" b="1">
                <a:solidFill>
                  <a:srgbClr val="0E0E0E"/>
                </a:solidFill>
              </a:rPr>
              <a:t> </a:t>
            </a:r>
            <a:endParaRPr sz="1250" b="1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0E0E0E"/>
                </a:solidFill>
              </a:rPr>
              <a:t>Key Features: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8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Frequently cancel or modify bookings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Highly flexible with travel plans</a:t>
            </a:r>
            <a:endParaRPr sz="1250" b="1">
              <a:solidFill>
                <a:srgbClr val="0E0E0E"/>
              </a:solidFill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Likely to book at the last minute</a:t>
            </a:r>
            <a:endParaRPr sz="1250" b="1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 u="sng">
                <a:solidFill>
                  <a:srgbClr val="0E0E0E"/>
                </a:solidFill>
              </a:rPr>
              <a:t>Perks assigned:</a:t>
            </a:r>
            <a:endParaRPr sz="1250" b="1" u="sng">
              <a:solidFill>
                <a:srgbClr val="0E0E0E"/>
              </a:solidFill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8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No Cancellation Fees: </a:t>
            </a:r>
            <a:r>
              <a:rPr lang="en-GB" sz="1250">
                <a:solidFill>
                  <a:srgbClr val="0E0E0E"/>
                </a:solidFill>
              </a:rPr>
              <a:t>This perk is crucial for last-minute bookings.</a:t>
            </a:r>
            <a:endParaRPr sz="1250">
              <a:solidFill>
                <a:srgbClr val="0E0E0E"/>
              </a:solidFill>
            </a:endParaRPr>
          </a:p>
          <a:p>
            <a:pPr marL="457200" lvl="0" indent="-346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Exclusive Discounts: </a:t>
            </a:r>
            <a:r>
              <a:rPr lang="en-GB" sz="1250">
                <a:solidFill>
                  <a:srgbClr val="0E0E0E"/>
                </a:solidFill>
              </a:rPr>
              <a:t>Provides an incentive for booking at the last minute.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650" b="1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50" b="1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450" b="1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b="1">
              <a:solidFill>
                <a:srgbClr val="0E0E0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00" y="4230950"/>
            <a:ext cx="915975" cy="9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450" y="-3150"/>
            <a:ext cx="1264350" cy="5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625" y="3190025"/>
            <a:ext cx="5883402" cy="19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7450" y="724488"/>
            <a:ext cx="287655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208300" y="1214075"/>
            <a:ext cx="55758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 b="1" u="sng">
                <a:solidFill>
                  <a:srgbClr val="0E0E0E"/>
                </a:solidFill>
              </a:rPr>
              <a:t>Customer Behavior on Discounts and Cancellations</a:t>
            </a:r>
            <a:endParaRPr sz="1250" b="1" u="sng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0E0E0E"/>
                </a:solidFill>
              </a:rPr>
              <a:t>Limited Discount Usage</a:t>
            </a:r>
            <a:r>
              <a:rPr lang="en-GB" sz="1150">
                <a:solidFill>
                  <a:srgbClr val="0E0E0E"/>
                </a:solidFill>
              </a:rPr>
              <a:t>: Only </a:t>
            </a:r>
            <a:r>
              <a:rPr lang="en-GB" sz="1150" b="1">
                <a:solidFill>
                  <a:srgbClr val="0E0E0E"/>
                </a:solidFill>
              </a:rPr>
              <a:t>28.2%</a:t>
            </a:r>
            <a:r>
              <a:rPr lang="en-GB" sz="1150">
                <a:solidFill>
                  <a:srgbClr val="0E0E0E"/>
                </a:solidFill>
              </a:rPr>
              <a:t> of customers utilized discounts.</a:t>
            </a:r>
            <a:endParaRPr sz="11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0E0E0E"/>
                </a:solidFill>
              </a:rPr>
              <a:t>Rare Flight Cancellations</a:t>
            </a:r>
            <a:r>
              <a:rPr lang="en-GB" sz="1150">
                <a:solidFill>
                  <a:srgbClr val="0E0E0E"/>
                </a:solidFill>
              </a:rPr>
              <a:t>: </a:t>
            </a:r>
            <a:r>
              <a:rPr lang="en-GB" sz="1150" b="1">
                <a:solidFill>
                  <a:srgbClr val="0E0E0E"/>
                </a:solidFill>
              </a:rPr>
              <a:t>1.2%</a:t>
            </a:r>
            <a:r>
              <a:rPr lang="en-GB" sz="1150">
                <a:solidFill>
                  <a:srgbClr val="0E0E0E"/>
                </a:solidFill>
              </a:rPr>
              <a:t> of customers cancelled their flights.</a:t>
            </a:r>
            <a:endParaRPr sz="1150">
              <a:solidFill>
                <a:srgbClr val="0E0E0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0" y="11375"/>
            <a:ext cx="9144000" cy="4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 b="1">
                <a:solidFill>
                  <a:srgbClr val="0E0E0E"/>
                </a:solidFill>
              </a:rPr>
              <a:t>Which Perks Rank Highest Across Customer Clusters?</a:t>
            </a:r>
            <a:endParaRPr sz="6400" b="1"/>
          </a:p>
        </p:txBody>
      </p:sp>
      <p:sp>
        <p:nvSpPr>
          <p:cNvPr id="152" name="Google Shape;152;p21"/>
          <p:cNvSpPr txBox="1"/>
          <p:nvPr/>
        </p:nvSpPr>
        <p:spPr>
          <a:xfrm>
            <a:off x="-439175" y="5351925"/>
            <a:ext cx="9021600" cy="23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# Which is the most popular Perk across many clusters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Ranked Perks: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	1.	Exclusive Discounts - Assigned to all five clusters.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	2.	Free Checked Bag - Assigned to all five clusters.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	3.	1 Night Free Hotel with Flight - Assigned to four clusters.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	4.	No Cancellation Fees - Assigned to two clusters.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	5.	Free Hotel Meal - Assigned to two clusters.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Business Focus: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TravelTide should focus on launching Exclusive Discounts and Free Checked Bag, as these are universally appealing across all segments. They cater to savings and convenience, which are critical motivators for a wide range of travelers.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0" y="818800"/>
            <a:ext cx="4629000" cy="19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0E0E0E"/>
                </a:solidFill>
              </a:rPr>
              <a:t>1.Exclusive Discounts</a:t>
            </a:r>
            <a:r>
              <a:rPr lang="en-GB" sz="1250">
                <a:solidFill>
                  <a:srgbClr val="0E0E0E"/>
                </a:solidFill>
              </a:rPr>
              <a:t>: Assigned to four clusters.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0E0E0E"/>
                </a:solidFill>
              </a:rPr>
              <a:t>1.Free Checked Bag</a:t>
            </a:r>
            <a:r>
              <a:rPr lang="en-GB" sz="1250">
                <a:solidFill>
                  <a:srgbClr val="0E0E0E"/>
                </a:solidFill>
              </a:rPr>
              <a:t>: Assigned to four clusters.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0E0E0E"/>
                </a:solidFill>
              </a:rPr>
              <a:t>2.1 Night Free Hotel with Flight</a:t>
            </a:r>
            <a:r>
              <a:rPr lang="en-GB" sz="1250">
                <a:solidFill>
                  <a:srgbClr val="0E0E0E"/>
                </a:solidFill>
              </a:rPr>
              <a:t>: Assigned to three clusters.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0E0E0E"/>
                </a:solidFill>
              </a:rPr>
              <a:t>3.No Cancellation Fees</a:t>
            </a:r>
            <a:r>
              <a:rPr lang="en-GB" sz="1250">
                <a:solidFill>
                  <a:srgbClr val="0E0E0E"/>
                </a:solidFill>
              </a:rPr>
              <a:t>: Assigned to two clusters.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0E0E0E"/>
                </a:solidFill>
              </a:rPr>
              <a:t>3.Free Hotel Meal</a:t>
            </a:r>
            <a:r>
              <a:rPr lang="en-GB" sz="1250">
                <a:solidFill>
                  <a:srgbClr val="0E0E0E"/>
                </a:solidFill>
              </a:rPr>
              <a:t>: Assigned to two clusters.</a:t>
            </a:r>
            <a:endParaRPr sz="1250">
              <a:solidFill>
                <a:srgbClr val="0E0E0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37225" y="3498850"/>
            <a:ext cx="90789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Business Focus:</a:t>
            </a:r>
            <a:endParaRPr b="1">
              <a:solidFill>
                <a:schemeClr val="dk1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Prioritize Exclusive Discounts &amp; Free Checked Bags</a:t>
            </a:r>
            <a:r>
              <a:rPr lang="en-GB" sz="1250">
                <a:solidFill>
                  <a:srgbClr val="0E0E0E"/>
                </a:solidFill>
              </a:rPr>
              <a:t>: Key perks driving savings and convenience.</a:t>
            </a:r>
            <a:endParaRPr sz="1250">
              <a:solidFill>
                <a:srgbClr val="0E0E0E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650"/>
              <a:buChar char="●"/>
            </a:pPr>
            <a:r>
              <a:rPr lang="en-GB" sz="1250" b="1">
                <a:solidFill>
                  <a:srgbClr val="0E0E0E"/>
                </a:solidFill>
              </a:rPr>
              <a:t>Wide Appeal</a:t>
            </a:r>
            <a:r>
              <a:rPr lang="en-GB" sz="1250">
                <a:solidFill>
                  <a:srgbClr val="0E0E0E"/>
                </a:solidFill>
              </a:rPr>
              <a:t>: Enhance value and engagement across diverse traveler profiles.</a:t>
            </a:r>
            <a:endParaRPr sz="1250">
              <a:solidFill>
                <a:srgbClr val="0E0E0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150" b="1">
              <a:solidFill>
                <a:srgbClr val="0E0E0E"/>
              </a:solidFill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l="901"/>
          <a:stretch/>
        </p:blipFill>
        <p:spPr>
          <a:xfrm>
            <a:off x="4816050" y="655175"/>
            <a:ext cx="4175548" cy="25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Microsoft Macintosh PowerPoint</Application>
  <PresentationFormat>On-screen Show (16:9)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Times New Roman</vt:lpstr>
      <vt:lpstr>Calibri</vt:lpstr>
      <vt:lpstr>Roboto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Perks Rank Highest Across Customer Clusters?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Alpha Odhiambo</cp:lastModifiedBy>
  <cp:revision>1</cp:revision>
  <dcterms:modified xsi:type="dcterms:W3CDTF">2024-12-05T11:28:32Z</dcterms:modified>
</cp:coreProperties>
</file>